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68" r:id="rId5"/>
    <p:sldId id="259" r:id="rId6"/>
    <p:sldId id="274" r:id="rId7"/>
    <p:sldId id="272" r:id="rId8"/>
    <p:sldId id="276" r:id="rId9"/>
    <p:sldId id="279" r:id="rId10"/>
    <p:sldId id="278" r:id="rId11"/>
    <p:sldId id="275" r:id="rId12"/>
    <p:sldId id="277" r:id="rId13"/>
    <p:sldId id="280" r:id="rId14"/>
    <p:sldId id="281" r:id="rId15"/>
    <p:sldId id="28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59" autoAdjust="0"/>
    <p:restoredTop sz="94674" autoAdjust="0"/>
  </p:normalViewPr>
  <p:slideViewPr>
    <p:cSldViewPr snapToGrid="0" showGuides="1">
      <p:cViewPr varScale="1">
        <p:scale>
          <a:sx n="112" d="100"/>
          <a:sy n="112" d="100"/>
        </p:scale>
        <p:origin x="208" y="111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9/5/19</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9/5/19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66534080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7620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3921394"/>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dirty="0"/>
              <a:t>Email </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3946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dirty="0"/>
              <a:t>Click icon to add picture</a:t>
            </a:r>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dirty="0"/>
              <a:t>Click To Edit Master Title Style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hyperlink" Target="https://www.topscores.co/index.php?about" TargetMode="External"/><Relationship Id="rId2" Type="http://schemas.openxmlformats.org/officeDocument/2006/relationships/hyperlink" Target="https://discover.data.vic.gov.au/" TargetMode="Externa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hyperlink" Target="https://www.kaggle.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D599535-C841-457B-BE92-EECA801ED768}"/>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306437" y="531626"/>
            <a:ext cx="4428523" cy="32456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2976465" y="3927376"/>
            <a:ext cx="8543731" cy="765922"/>
          </a:xfrm>
        </p:spPr>
        <p:txBody>
          <a:bodyPr/>
          <a:lstStyle/>
          <a:p>
            <a:r>
              <a:rPr lang="en-AU" b="0" dirty="0"/>
              <a:t>Property Price &amp; School catchment zone</a:t>
            </a: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3046120" y="4843399"/>
            <a:ext cx="6312484" cy="350745"/>
          </a:xfrm>
        </p:spPr>
        <p:txBody>
          <a:bodyPr>
            <a:normAutofit lnSpcReduction="10000"/>
          </a:bodyPr>
          <a:lstStyle/>
          <a:p>
            <a:r>
              <a:rPr lang="en-US" dirty="0"/>
              <a:t>Suja Kattazhath</a:t>
            </a:r>
          </a:p>
        </p:txBody>
      </p:sp>
    </p:spTree>
    <p:extLst>
      <p:ext uri="{BB962C8B-B14F-4D97-AF65-F5344CB8AC3E}">
        <p14:creationId xmlns:p14="http://schemas.microsoft.com/office/powerpoint/2010/main" val="4292661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05D21B93-3A32-4A9D-AC2F-92DFD6E1675E}"/>
              </a:ext>
            </a:extLst>
          </p:cNvPr>
          <p:cNvSpPr>
            <a:spLocks noGrp="1"/>
          </p:cNvSpPr>
          <p:nvPr>
            <p:ph sz="quarter" idx="15"/>
          </p:nvPr>
        </p:nvSpPr>
        <p:spPr>
          <a:xfrm>
            <a:off x="518677" y="1224554"/>
            <a:ext cx="10196947" cy="4557121"/>
          </a:xfrm>
        </p:spPr>
        <p:txBody>
          <a:bodyPr/>
          <a:lstStyle/>
          <a:p>
            <a:r>
              <a:rPr lang="en-US" dirty="0"/>
              <a:t>Completeness of Housing data </a:t>
            </a:r>
          </a:p>
          <a:p>
            <a:r>
              <a:rPr lang="en-US" dirty="0"/>
              <a:t>Missing values </a:t>
            </a:r>
          </a:p>
          <a:p>
            <a:r>
              <a:rPr lang="en-US" dirty="0"/>
              <a:t>Changing catchment area </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a:xfrm>
            <a:off x="11146971" y="6356350"/>
            <a:ext cx="740227" cy="365125"/>
          </a:xfrm>
          <a:prstGeom prst="rect">
            <a:avLst/>
          </a:prstGeom>
        </p:spPr>
        <p:txBody>
          <a:bodyPr anchor="ctr">
            <a:normAutofit/>
          </a:bodyPr>
          <a:lstStyle/>
          <a:p>
            <a:pPr>
              <a:spcAft>
                <a:spcPts val="600"/>
              </a:spcAft>
            </a:pPr>
            <a:fld id="{8699F50C-BE38-4BD0-BA84-9B090E1F2B9B}" type="slidenum">
              <a:rPr lang="en-US" noProof="0" smtClean="0"/>
              <a:pPr>
                <a:spcAft>
                  <a:spcPts val="600"/>
                </a:spcAft>
              </a:pPr>
              <a:t>10</a:t>
            </a:fld>
            <a:endParaRPr lang="en-US" noProof="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a:xfrm>
            <a:off x="518678" y="209028"/>
            <a:ext cx="8333222" cy="608895"/>
          </a:xfrm>
          <a:prstGeom prst="rect">
            <a:avLst/>
          </a:prstGeom>
        </p:spPr>
        <p:txBody>
          <a:bodyPr anchor="t">
            <a:normAutofit fontScale="90000"/>
          </a:bodyPr>
          <a:lstStyle/>
          <a:p>
            <a:r>
              <a:rPr lang="en-AU" dirty="0"/>
              <a:t>Risks and Limitations</a:t>
            </a:r>
          </a:p>
        </p:txBody>
      </p:sp>
    </p:spTree>
    <p:extLst>
      <p:ext uri="{BB962C8B-B14F-4D97-AF65-F5344CB8AC3E}">
        <p14:creationId xmlns:p14="http://schemas.microsoft.com/office/powerpoint/2010/main" val="586746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05D21B93-3A32-4A9D-AC2F-92DFD6E1675E}"/>
              </a:ext>
            </a:extLst>
          </p:cNvPr>
          <p:cNvSpPr>
            <a:spLocks noGrp="1"/>
          </p:cNvSpPr>
          <p:nvPr>
            <p:ph sz="quarter" idx="15"/>
          </p:nvPr>
        </p:nvSpPr>
        <p:spPr>
          <a:xfrm>
            <a:off x="518678" y="1373103"/>
            <a:ext cx="4383628" cy="3232149"/>
          </a:xfrm>
        </p:spPr>
        <p:txBody>
          <a:bodyPr/>
          <a:lstStyle/>
          <a:p>
            <a:r>
              <a:rPr lang="en-US" dirty="0"/>
              <a:t>Re-train the model</a:t>
            </a:r>
          </a:p>
          <a:p>
            <a:r>
              <a:rPr lang="en-US" dirty="0"/>
              <a:t>Build multiple models</a:t>
            </a:r>
          </a:p>
          <a:p>
            <a:r>
              <a:rPr lang="en-US" dirty="0"/>
              <a:t>Re-train the pricing model</a:t>
            </a:r>
          </a:p>
        </p:txBody>
      </p:sp>
      <p:sp>
        <p:nvSpPr>
          <p:cNvPr id="2" name="Text Placeholder 1">
            <a:extLst>
              <a:ext uri="{FF2B5EF4-FFF2-40B4-BE49-F238E27FC236}">
                <a16:creationId xmlns:a16="http://schemas.microsoft.com/office/drawing/2014/main" id="{8FE3371B-89C8-4F2C-B28D-69C11365356D}"/>
              </a:ext>
            </a:extLst>
          </p:cNvPr>
          <p:cNvSpPr>
            <a:spLocks noGrp="1"/>
          </p:cNvSpPr>
          <p:nvPr>
            <p:ph type="body" sz="quarter" idx="16"/>
          </p:nvPr>
        </p:nvSpPr>
        <p:spPr>
          <a:xfrm>
            <a:off x="518678" y="796954"/>
            <a:ext cx="7356359" cy="285398"/>
          </a:xfrm>
          <a:prstGeom prst="rect">
            <a:avLst/>
          </a:prstGeom>
        </p:spPr>
        <p:txBody>
          <a:bodyPr>
            <a:normAutofit fontScale="85000" lnSpcReduction="20000"/>
          </a:bodyPr>
          <a:lstStyle/>
          <a:p>
            <a:r>
              <a:rPr lang="en-AU" sz="1900" dirty="0"/>
              <a:t>Melbourne Public School ranking and median prices</a:t>
            </a:r>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a:xfrm>
            <a:off x="11146971" y="6356350"/>
            <a:ext cx="740227" cy="365125"/>
          </a:xfrm>
          <a:prstGeom prst="rect">
            <a:avLst/>
          </a:prstGeom>
        </p:spPr>
        <p:txBody>
          <a:bodyPr anchor="ctr">
            <a:normAutofit/>
          </a:bodyPr>
          <a:lstStyle/>
          <a:p>
            <a:pPr>
              <a:spcAft>
                <a:spcPts val="600"/>
              </a:spcAft>
            </a:pPr>
            <a:fld id="{8699F50C-BE38-4BD0-BA84-9B090E1F2B9B}" type="slidenum">
              <a:rPr lang="en-US" noProof="0" smtClean="0"/>
              <a:pPr>
                <a:spcAft>
                  <a:spcPts val="600"/>
                </a:spcAft>
              </a:pPr>
              <a:t>11</a:t>
            </a:fld>
            <a:endParaRPr lang="en-US" noProof="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a:xfrm>
            <a:off x="518678" y="209028"/>
            <a:ext cx="8333222" cy="608895"/>
          </a:xfrm>
          <a:prstGeom prst="rect">
            <a:avLst/>
          </a:prstGeom>
        </p:spPr>
        <p:txBody>
          <a:bodyPr anchor="t">
            <a:normAutofit fontScale="90000"/>
          </a:bodyPr>
          <a:lstStyle/>
          <a:p>
            <a:r>
              <a:rPr lang="en-AU" dirty="0"/>
              <a:t>Next Steps</a:t>
            </a:r>
          </a:p>
        </p:txBody>
      </p:sp>
    </p:spTree>
    <p:extLst>
      <p:ext uri="{BB962C8B-B14F-4D97-AF65-F5344CB8AC3E}">
        <p14:creationId xmlns:p14="http://schemas.microsoft.com/office/powerpoint/2010/main" val="3629441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05D21B93-3A32-4A9D-AC2F-92DFD6E1675E}"/>
              </a:ext>
            </a:extLst>
          </p:cNvPr>
          <p:cNvSpPr>
            <a:spLocks noGrp="1"/>
          </p:cNvSpPr>
          <p:nvPr>
            <p:ph sz="quarter" idx="15"/>
          </p:nvPr>
        </p:nvSpPr>
        <p:spPr>
          <a:xfrm>
            <a:off x="518678" y="1373103"/>
            <a:ext cx="6148822" cy="3960897"/>
          </a:xfrm>
        </p:spPr>
        <p:txBody>
          <a:bodyPr/>
          <a:lstStyle/>
          <a:p>
            <a:r>
              <a:rPr lang="en-US" dirty="0"/>
              <a:t>Help parents for decision making for buying properties in school zones</a:t>
            </a:r>
          </a:p>
          <a:p>
            <a:r>
              <a:rPr lang="en-US" dirty="0"/>
              <a:t>Investors can potentially look to buy properties in school zones</a:t>
            </a:r>
          </a:p>
          <a:p>
            <a:r>
              <a:rPr lang="en-US" dirty="0"/>
              <a:t>Identity the boundaries of school zones and compare the prices </a:t>
            </a:r>
          </a:p>
          <a:p>
            <a:r>
              <a:rPr lang="en-US" dirty="0"/>
              <a:t>Cost of moving between school catchment areas</a:t>
            </a:r>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a:xfrm>
            <a:off x="11146971" y="6356350"/>
            <a:ext cx="740227" cy="365125"/>
          </a:xfrm>
          <a:prstGeom prst="rect">
            <a:avLst/>
          </a:prstGeom>
        </p:spPr>
        <p:txBody>
          <a:bodyPr anchor="ctr">
            <a:normAutofit/>
          </a:bodyPr>
          <a:lstStyle/>
          <a:p>
            <a:pPr>
              <a:spcAft>
                <a:spcPts val="600"/>
              </a:spcAft>
            </a:pPr>
            <a:fld id="{8699F50C-BE38-4BD0-BA84-9B090E1F2B9B}" type="slidenum">
              <a:rPr lang="en-US" noProof="0" smtClean="0"/>
              <a:pPr>
                <a:spcAft>
                  <a:spcPts val="600"/>
                </a:spcAft>
              </a:pPr>
              <a:t>12</a:t>
            </a:fld>
            <a:endParaRPr lang="en-US" noProof="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a:xfrm>
            <a:off x="518678" y="209028"/>
            <a:ext cx="8333222" cy="608895"/>
          </a:xfrm>
          <a:prstGeom prst="rect">
            <a:avLst/>
          </a:prstGeom>
        </p:spPr>
        <p:txBody>
          <a:bodyPr anchor="t">
            <a:normAutofit fontScale="90000"/>
          </a:bodyPr>
          <a:lstStyle/>
          <a:p>
            <a:r>
              <a:rPr lang="en-AU" dirty="0"/>
              <a:t>Conclusion</a:t>
            </a:r>
          </a:p>
        </p:txBody>
      </p:sp>
    </p:spTree>
    <p:extLst>
      <p:ext uri="{BB962C8B-B14F-4D97-AF65-F5344CB8AC3E}">
        <p14:creationId xmlns:p14="http://schemas.microsoft.com/office/powerpoint/2010/main" val="62808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a:extLst>
              <a:ext uri="{FF2B5EF4-FFF2-40B4-BE49-F238E27FC236}">
                <a16:creationId xmlns:a16="http://schemas.microsoft.com/office/drawing/2014/main" id="{BA026684-ED32-4C82-8EFB-03E9E047EA33}"/>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1683398" y="2189502"/>
            <a:ext cx="4428523" cy="2479972"/>
          </a:xfrm>
        </p:spPr>
      </p:pic>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US" dirty="0"/>
              <a:t>Thank </a:t>
            </a:r>
            <a:r>
              <a:rPr lang="en-US" b="0" dirty="0"/>
              <a:t>You.</a:t>
            </a:r>
          </a:p>
        </p:txBody>
      </p:sp>
      <p:sp>
        <p:nvSpPr>
          <p:cNvPr id="14" name="Text Placeholder 13">
            <a:extLst>
              <a:ext uri="{FF2B5EF4-FFF2-40B4-BE49-F238E27FC236}">
                <a16:creationId xmlns:a16="http://schemas.microsoft.com/office/drawing/2014/main" id="{B6611344-9447-438E-873C-299AF4110B03}"/>
              </a:ext>
            </a:extLst>
          </p:cNvPr>
          <p:cNvSpPr>
            <a:spLocks noGrp="1"/>
          </p:cNvSpPr>
          <p:nvPr>
            <p:ph type="body" sz="quarter" idx="15"/>
          </p:nvPr>
        </p:nvSpPr>
        <p:spPr/>
        <p:txBody>
          <a:bodyPr/>
          <a:lstStyle/>
          <a:p>
            <a:r>
              <a:rPr lang="en-US" dirty="0"/>
              <a:t>Suja Kattazhath</a:t>
            </a:r>
          </a:p>
        </p:txBody>
      </p:sp>
      <p:sp>
        <p:nvSpPr>
          <p:cNvPr id="23" name="Text Placeholder 22">
            <a:extLst>
              <a:ext uri="{FF2B5EF4-FFF2-40B4-BE49-F238E27FC236}">
                <a16:creationId xmlns:a16="http://schemas.microsoft.com/office/drawing/2014/main" id="{A0B41C33-430D-4B31-A546-F85646919475}"/>
              </a:ext>
            </a:extLst>
          </p:cNvPr>
          <p:cNvSpPr>
            <a:spLocks noGrp="1"/>
          </p:cNvSpPr>
          <p:nvPr>
            <p:ph type="body" sz="quarter" idx="17"/>
          </p:nvPr>
        </p:nvSpPr>
        <p:spPr/>
        <p:txBody>
          <a:bodyPr/>
          <a:lstStyle/>
          <a:p>
            <a:r>
              <a:rPr lang="en-US" dirty="0"/>
              <a:t>Suja.r.menon@gmail.com</a:t>
            </a:r>
          </a:p>
        </p:txBody>
      </p:sp>
    </p:spTree>
    <p:extLst>
      <p:ext uri="{BB962C8B-B14F-4D97-AF65-F5344CB8AC3E}">
        <p14:creationId xmlns:p14="http://schemas.microsoft.com/office/powerpoint/2010/main" val="226095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38530" y="349286"/>
            <a:ext cx="7342622" cy="1215566"/>
          </a:xfrm>
        </p:spPr>
        <p:txBody>
          <a:bodyPr/>
          <a:lstStyle/>
          <a:p>
            <a:r>
              <a:rPr lang="en-US" dirty="0"/>
              <a:t>Agenda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348769" y="1800660"/>
            <a:ext cx="5890105" cy="4555689"/>
          </a:xfrm>
        </p:spPr>
        <p:txBody>
          <a:bodyPr>
            <a:normAutofit/>
          </a:bodyPr>
          <a:lstStyle/>
          <a:p>
            <a:pPr lvl="0"/>
            <a:r>
              <a:rPr lang="en-US" dirty="0"/>
              <a:t>Project Overview</a:t>
            </a:r>
          </a:p>
          <a:p>
            <a:pPr lvl="0"/>
            <a:r>
              <a:rPr lang="en-US" dirty="0"/>
              <a:t>Data</a:t>
            </a:r>
          </a:p>
          <a:p>
            <a:pPr lvl="0"/>
            <a:r>
              <a:rPr lang="en-US" dirty="0"/>
              <a:t>School Catchment Zone and Property Prices </a:t>
            </a:r>
          </a:p>
          <a:p>
            <a:pPr lvl="0"/>
            <a:r>
              <a:rPr lang="en-US" dirty="0"/>
              <a:t>Models</a:t>
            </a:r>
          </a:p>
          <a:p>
            <a:pPr lvl="0"/>
            <a:r>
              <a:rPr lang="en-US" dirty="0"/>
              <a:t>Findings</a:t>
            </a:r>
          </a:p>
          <a:p>
            <a:pPr lvl="0"/>
            <a:r>
              <a:rPr lang="en-US" dirty="0"/>
              <a:t>Risks and Limitations</a:t>
            </a:r>
          </a:p>
          <a:p>
            <a:pPr lvl="0"/>
            <a:r>
              <a:rPr lang="en-US" dirty="0"/>
              <a:t>Next Steps</a:t>
            </a:r>
          </a:p>
          <a:p>
            <a:pPr lvl="0"/>
            <a:r>
              <a:rPr lang="en-US" dirty="0"/>
              <a:t>Conclusion</a:t>
            </a:r>
          </a:p>
        </p:txBody>
      </p:sp>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2"/>
          <a:srcRect/>
          <a:stretch/>
        </p:blipFill>
        <p:spPr>
          <a:xfrm>
            <a:off x="6790612" y="136525"/>
            <a:ext cx="5588000" cy="3142732"/>
          </a:xfrm>
          <a:prstGeom prst="rect">
            <a:avLst/>
          </a:prstGeom>
          <a:ln>
            <a:noFill/>
          </a:ln>
          <a:effectLst>
            <a:softEdge rad="112500"/>
          </a:effectLst>
        </p:spPr>
      </p:pic>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pic>
        <p:nvPicPr>
          <p:cNvPr id="10" name="Picture Placeholder 12">
            <a:extLst>
              <a:ext uri="{FF2B5EF4-FFF2-40B4-BE49-F238E27FC236}">
                <a16:creationId xmlns:a16="http://schemas.microsoft.com/office/drawing/2014/main" id="{1E765AC3-6C31-4610-BED9-99A40C102096}"/>
              </a:ext>
            </a:extLst>
          </p:cNvPr>
          <p:cNvPicPr>
            <a:picLocks noChangeAspect="1"/>
          </p:cNvPicPr>
          <p:nvPr/>
        </p:nvPicPr>
        <p:blipFill>
          <a:blip r:embed="rId3"/>
          <a:srcRect/>
          <a:stretch/>
        </p:blipFill>
        <p:spPr>
          <a:xfrm>
            <a:off x="10203497" y="65304"/>
            <a:ext cx="2175115" cy="1642587"/>
          </a:xfrm>
          <a:prstGeom prst="rect">
            <a:avLst/>
          </a:prstGeom>
          <a:ln>
            <a:noFill/>
          </a:ln>
          <a:effectLst>
            <a:softEdge rad="112500"/>
          </a:effectLst>
        </p:spPr>
      </p:pic>
    </p:spTree>
    <p:extLst>
      <p:ext uri="{BB962C8B-B14F-4D97-AF65-F5344CB8AC3E}">
        <p14:creationId xmlns:p14="http://schemas.microsoft.com/office/powerpoint/2010/main" val="97200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464703" y="1073321"/>
            <a:ext cx="7342622" cy="555454"/>
          </a:xfrm>
        </p:spPr>
        <p:txBody>
          <a:bodyPr anchor="t">
            <a:normAutofit fontScale="90000"/>
          </a:bodyPr>
          <a:lstStyle/>
          <a:p>
            <a:r>
              <a:rPr lang="en-US" dirty="0"/>
              <a:t>Project Overview</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464703" y="2287141"/>
            <a:ext cx="6255231" cy="2958275"/>
          </a:xfrm>
        </p:spPr>
        <p:txBody>
          <a:bodyPr>
            <a:normAutofit lnSpcReduction="10000"/>
          </a:bodyPr>
          <a:lstStyle/>
          <a:p>
            <a:pPr lvl="0"/>
            <a:r>
              <a:rPr lang="en-US" dirty="0"/>
              <a:t>When the kids start to grow up and education becomes a priority, buying property in a school catchment zone is essential. However, suitable homes around Melbourne's best schools can be expensive. This project is analyzing the correlation between School zone  ranking and property pricing using Victorian government school data and the recent housing pricing data.</a:t>
            </a:r>
          </a:p>
        </p:txBody>
      </p:sp>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2"/>
          <a:srcRect/>
          <a:stretch/>
        </p:blipFill>
        <p:spPr>
          <a:xfrm>
            <a:off x="6604000" y="1340624"/>
            <a:ext cx="5588000" cy="4191000"/>
          </a:xfrm>
        </p:spPr>
      </p:pic>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a:xfrm>
            <a:off x="11146971" y="6356350"/>
            <a:ext cx="740227" cy="365125"/>
          </a:xfrm>
        </p:spPr>
        <p:txBody>
          <a:bodyPr/>
          <a:lstStyle/>
          <a:p>
            <a:fld id="{8699F50C-BE38-4BD0-BA84-9B090E1F2B9B}" type="slidenum">
              <a:rPr lang="en-US" smtClean="0"/>
              <a:pPr/>
              <a:t>3</a:t>
            </a:fld>
            <a:endParaRPr lang="en-US" dirty="0"/>
          </a:p>
        </p:txBody>
      </p:sp>
      <p:sp>
        <p:nvSpPr>
          <p:cNvPr id="8" name="Text Placeholder 1">
            <a:extLst>
              <a:ext uri="{FF2B5EF4-FFF2-40B4-BE49-F238E27FC236}">
                <a16:creationId xmlns:a16="http://schemas.microsoft.com/office/drawing/2014/main" id="{6306A9F0-CE16-4C69-8C47-D6A02B82B194}"/>
              </a:ext>
            </a:extLst>
          </p:cNvPr>
          <p:cNvSpPr txBox="1">
            <a:spLocks/>
          </p:cNvSpPr>
          <p:nvPr/>
        </p:nvSpPr>
        <p:spPr>
          <a:xfrm>
            <a:off x="464703" y="1785368"/>
            <a:ext cx="7368596" cy="608895"/>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How school zones are affecting property prices  </a:t>
            </a:r>
          </a:p>
        </p:txBody>
      </p:sp>
      <p:sp>
        <p:nvSpPr>
          <p:cNvPr id="2" name="TextBox 1">
            <a:extLst>
              <a:ext uri="{FF2B5EF4-FFF2-40B4-BE49-F238E27FC236}">
                <a16:creationId xmlns:a16="http://schemas.microsoft.com/office/drawing/2014/main" id="{9CF562EF-8D05-409F-A9FD-7BF679172022}"/>
              </a:ext>
            </a:extLst>
          </p:cNvPr>
          <p:cNvSpPr txBox="1"/>
          <p:nvPr/>
        </p:nvSpPr>
        <p:spPr>
          <a:xfrm>
            <a:off x="677060" y="5669144"/>
            <a:ext cx="11514940" cy="954107"/>
          </a:xfrm>
          <a:prstGeom prst="rect">
            <a:avLst/>
          </a:prstGeom>
          <a:noFill/>
        </p:spPr>
        <p:txBody>
          <a:bodyPr wrap="square" rtlCol="0">
            <a:spAutoFit/>
          </a:bodyPr>
          <a:lstStyle/>
          <a:p>
            <a:pPr fontAlgn="base"/>
            <a:r>
              <a:rPr lang="en-US" sz="1400" b="1" dirty="0"/>
              <a:t>What is a school catchment?</a:t>
            </a:r>
          </a:p>
          <a:p>
            <a:pPr fontAlgn="base"/>
            <a:r>
              <a:rPr lang="en-US" sz="1400" dirty="0"/>
              <a:t>A school catchment area is defined as the geographical location where a state school’s core intake of students must live. As public schools have defined local enrolment areas, a child is entitled to enroll in a particular school based on his or her residential address. Every public school reserves enough places within their school for students in their local enrolment area.</a:t>
            </a:r>
          </a:p>
        </p:txBody>
      </p:sp>
      <p:pic>
        <p:nvPicPr>
          <p:cNvPr id="5" name="Graphic 4" descr="Question mark">
            <a:extLst>
              <a:ext uri="{FF2B5EF4-FFF2-40B4-BE49-F238E27FC236}">
                <a16:creationId xmlns:a16="http://schemas.microsoft.com/office/drawing/2014/main" id="{1A39E82E-5CEE-46E2-A417-AAEB9D69F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536" y="5570920"/>
            <a:ext cx="914400" cy="914400"/>
          </a:xfrm>
          <a:prstGeom prst="rect">
            <a:avLst/>
          </a:prstGeom>
        </p:spPr>
      </p:pic>
    </p:spTree>
    <p:extLst>
      <p:ext uri="{BB962C8B-B14F-4D97-AF65-F5344CB8AC3E}">
        <p14:creationId xmlns:p14="http://schemas.microsoft.com/office/powerpoint/2010/main" val="136581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38530" y="468397"/>
            <a:ext cx="7342622" cy="1215566"/>
          </a:xfrm>
        </p:spPr>
        <p:txBody>
          <a:bodyPr anchor="t"/>
          <a:lstStyle/>
          <a:p>
            <a:r>
              <a:rPr lang="en-US" dirty="0"/>
              <a:t>Data</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391223" y="1515616"/>
            <a:ext cx="6255231" cy="2958275"/>
          </a:xfrm>
        </p:spPr>
        <p:txBody>
          <a:bodyPr>
            <a:normAutofit/>
          </a:bodyPr>
          <a:lstStyle/>
          <a:p>
            <a:r>
              <a:rPr lang="en-US" b="1" dirty="0"/>
              <a:t>School Data : </a:t>
            </a:r>
          </a:p>
          <a:p>
            <a:pPr lvl="1"/>
            <a:r>
              <a:rPr lang="en-US" dirty="0"/>
              <a:t>Victorian Government School Zones 2020</a:t>
            </a:r>
          </a:p>
          <a:p>
            <a:pPr marL="457200" lvl="1" indent="0">
              <a:buNone/>
            </a:pPr>
            <a:r>
              <a:rPr lang="en-US" sz="1000" dirty="0"/>
              <a:t>          (Source : </a:t>
            </a:r>
            <a:r>
              <a:rPr lang="en-AU" sz="1000" dirty="0">
                <a:hlinkClick r:id="rId2"/>
              </a:rPr>
              <a:t>https://discover.data.vic.gov.au/</a:t>
            </a:r>
            <a:r>
              <a:rPr lang="en-AU" sz="1000" dirty="0"/>
              <a:t>)</a:t>
            </a:r>
          </a:p>
          <a:p>
            <a:pPr lvl="1"/>
            <a:r>
              <a:rPr lang="en-US" dirty="0"/>
              <a:t>Victorian Government School locations </a:t>
            </a:r>
            <a:r>
              <a:rPr lang="en-US" sz="1000" dirty="0"/>
              <a:t>(Source : </a:t>
            </a:r>
            <a:r>
              <a:rPr lang="en-AU" sz="1000" dirty="0">
                <a:hlinkClick r:id="rId2">
                  <a:extLst>
                    <a:ext uri="{A12FA001-AC4F-418D-AE19-62706E023703}">
                      <ahyp:hlinkClr xmlns:ahyp="http://schemas.microsoft.com/office/drawing/2018/hyperlinkcolor" val="tx"/>
                    </a:ext>
                  </a:extLst>
                </a:hlinkClick>
              </a:rPr>
              <a:t>https://discover.data.vic.gov.au/</a:t>
            </a:r>
            <a:r>
              <a:rPr lang="en-AU" sz="1000" dirty="0"/>
              <a:t>) </a:t>
            </a:r>
            <a:endParaRPr lang="en-US" dirty="0"/>
          </a:p>
          <a:p>
            <a:pPr lvl="1"/>
            <a:r>
              <a:rPr lang="en-US" dirty="0"/>
              <a:t>School Ranking. </a:t>
            </a:r>
            <a:r>
              <a:rPr lang="en-AU" sz="900" dirty="0">
                <a:hlinkClick r:id="rId3"/>
              </a:rPr>
              <a:t>(</a:t>
            </a:r>
            <a:r>
              <a:rPr lang="en-AU" sz="900" u="sng" dirty="0">
                <a:hlinkClick r:id="rId3"/>
              </a:rPr>
              <a:t>https</a:t>
            </a:r>
            <a:r>
              <a:rPr lang="en-AU" sz="1000" dirty="0">
                <a:hlinkClick r:id="rId3"/>
              </a:rPr>
              <a:t>://www.topscores.co/index.php?about</a:t>
            </a:r>
            <a:r>
              <a:rPr lang="en-AU" sz="1000" dirty="0"/>
              <a:t>)</a:t>
            </a:r>
            <a:endParaRPr lang="en-US" sz="1000" dirty="0"/>
          </a:p>
          <a:p>
            <a:pPr lvl="1"/>
            <a:r>
              <a:rPr lang="en-US" sz="2400" b="1" dirty="0"/>
              <a:t>Housing Data </a:t>
            </a:r>
            <a:r>
              <a:rPr lang="en-US" sz="2400" dirty="0"/>
              <a:t>: </a:t>
            </a:r>
            <a:r>
              <a:rPr lang="en-US" dirty="0"/>
              <a:t>3 years of housing data from Melbourne</a:t>
            </a:r>
          </a:p>
          <a:p>
            <a:pPr marL="457200" lvl="1" indent="0">
              <a:buNone/>
            </a:pPr>
            <a:r>
              <a:rPr lang="en-US" sz="1600" dirty="0"/>
              <a:t> </a:t>
            </a:r>
            <a:r>
              <a:rPr lang="en-US" sz="1000" dirty="0"/>
              <a:t>(Source : </a:t>
            </a:r>
            <a:r>
              <a:rPr lang="en-AU" sz="1000" dirty="0">
                <a:hlinkClick r:id="rId4"/>
              </a:rPr>
              <a:t>https://www.kaggle.com</a:t>
            </a:r>
            <a:r>
              <a:rPr lang="en-AU" sz="1000" dirty="0"/>
              <a:t>)</a:t>
            </a:r>
          </a:p>
          <a:p>
            <a:pPr lvl="0"/>
            <a:endParaRPr lang="en-US" dirty="0"/>
          </a:p>
        </p:txBody>
      </p:sp>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5"/>
          <a:srcRect/>
          <a:stretch/>
        </p:blipFill>
        <p:spPr>
          <a:xfrm>
            <a:off x="6699147" y="1409920"/>
            <a:ext cx="5588000" cy="3716020"/>
          </a:xfrm>
          <a:prstGeom prst="ellipse">
            <a:avLst/>
          </a:prstGeom>
          <a:ln>
            <a:noFill/>
          </a:ln>
          <a:effectLst>
            <a:softEdge rad="112500"/>
          </a:effectLst>
        </p:spPr>
      </p:pic>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a:xfrm>
            <a:off x="11146971" y="6356350"/>
            <a:ext cx="740227" cy="365125"/>
          </a:xfrm>
        </p:spPr>
        <p:txBody>
          <a:bodyPr/>
          <a:lstStyle/>
          <a:p>
            <a:fld id="{8699F50C-BE38-4BD0-BA84-9B090E1F2B9B}" type="slidenum">
              <a:rPr lang="en-US" smtClean="0"/>
              <a:pPr/>
              <a:t>4</a:t>
            </a:fld>
            <a:endParaRPr lang="en-US" dirty="0"/>
          </a:p>
        </p:txBody>
      </p:sp>
    </p:spTree>
    <p:extLst>
      <p:ext uri="{BB962C8B-B14F-4D97-AF65-F5344CB8AC3E}">
        <p14:creationId xmlns:p14="http://schemas.microsoft.com/office/powerpoint/2010/main" val="372219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E3371B-89C8-4F2C-B28D-69C11365356D}"/>
              </a:ext>
            </a:extLst>
          </p:cNvPr>
          <p:cNvSpPr>
            <a:spLocks noGrp="1"/>
          </p:cNvSpPr>
          <p:nvPr>
            <p:ph type="body" sz="quarter" idx="16"/>
          </p:nvPr>
        </p:nvSpPr>
        <p:spPr>
          <a:xfrm>
            <a:off x="599514" y="946544"/>
            <a:ext cx="8399741" cy="365125"/>
          </a:xfrm>
        </p:spPr>
        <p:txBody>
          <a:bodyPr/>
          <a:lstStyle/>
          <a:p>
            <a:r>
              <a:rPr lang="en-AU" dirty="0"/>
              <a:t>Melbourne Public School zone areas – interactive map </a:t>
            </a:r>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a:xfrm>
            <a:off x="11146971" y="6356350"/>
            <a:ext cx="740227" cy="365125"/>
          </a:xfrm>
        </p:spPr>
        <p:txBody>
          <a:bodyPr/>
          <a:lstStyle/>
          <a:p>
            <a:fld id="{8699F50C-BE38-4BD0-BA84-9B090E1F2B9B}" type="slidenum">
              <a:rPr lang="en-US" noProof="0" smtClean="0"/>
              <a:t>5</a:t>
            </a:fld>
            <a:endParaRPr lang="en-US" noProof="0" dirty="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a:xfrm>
            <a:off x="518678" y="209029"/>
            <a:ext cx="8333222" cy="737516"/>
          </a:xfrm>
        </p:spPr>
        <p:txBody>
          <a:bodyPr anchor="t"/>
          <a:lstStyle/>
          <a:p>
            <a:r>
              <a:rPr lang="en-AU" dirty="0"/>
              <a:t>School Catchment Zone and Prices</a:t>
            </a:r>
          </a:p>
        </p:txBody>
      </p:sp>
      <p:sp>
        <p:nvSpPr>
          <p:cNvPr id="13" name="Text Placeholder 5">
            <a:extLst>
              <a:ext uri="{FF2B5EF4-FFF2-40B4-BE49-F238E27FC236}">
                <a16:creationId xmlns:a16="http://schemas.microsoft.com/office/drawing/2014/main" id="{76D7A83A-1765-429F-A1CA-13DEDAC2D0D3}"/>
              </a:ext>
            </a:extLst>
          </p:cNvPr>
          <p:cNvSpPr>
            <a:spLocks noGrp="1"/>
          </p:cNvSpPr>
          <p:nvPr>
            <p:ph type="body" sz="quarter" idx="19"/>
          </p:nvPr>
        </p:nvSpPr>
        <p:spPr>
          <a:xfrm>
            <a:off x="599515" y="6466408"/>
            <a:ext cx="8399742" cy="365125"/>
          </a:xfrm>
        </p:spPr>
        <p:txBody>
          <a:bodyPr/>
          <a:lstStyle/>
          <a:p>
            <a:r>
              <a:rPr lang="en-AU" sz="1800" dirty="0"/>
              <a:t>School catchment zones are identified using longitude and latitude.</a:t>
            </a:r>
          </a:p>
        </p:txBody>
      </p:sp>
      <p:pic>
        <p:nvPicPr>
          <p:cNvPr id="3" name="Picture 2">
            <a:extLst>
              <a:ext uri="{FF2B5EF4-FFF2-40B4-BE49-F238E27FC236}">
                <a16:creationId xmlns:a16="http://schemas.microsoft.com/office/drawing/2014/main" id="{6C0878BE-E8D0-E546-A013-0655C41A433A}"/>
              </a:ext>
            </a:extLst>
          </p:cNvPr>
          <p:cNvPicPr>
            <a:picLocks noChangeAspect="1"/>
          </p:cNvPicPr>
          <p:nvPr/>
        </p:nvPicPr>
        <p:blipFill>
          <a:blip r:embed="rId2"/>
          <a:stretch>
            <a:fillRect/>
          </a:stretch>
        </p:blipFill>
        <p:spPr>
          <a:xfrm>
            <a:off x="337761" y="1408670"/>
            <a:ext cx="9740517" cy="4692614"/>
          </a:xfrm>
          <a:prstGeom prst="rect">
            <a:avLst/>
          </a:prstGeom>
        </p:spPr>
      </p:pic>
    </p:spTree>
    <p:extLst>
      <p:ext uri="{BB962C8B-B14F-4D97-AF65-F5344CB8AC3E}">
        <p14:creationId xmlns:p14="http://schemas.microsoft.com/office/powerpoint/2010/main" val="421698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E3371B-89C8-4F2C-B28D-69C11365356D}"/>
              </a:ext>
            </a:extLst>
          </p:cNvPr>
          <p:cNvSpPr>
            <a:spLocks noGrp="1"/>
          </p:cNvSpPr>
          <p:nvPr>
            <p:ph type="body" sz="quarter" idx="16"/>
          </p:nvPr>
        </p:nvSpPr>
        <p:spPr>
          <a:xfrm>
            <a:off x="599514" y="946544"/>
            <a:ext cx="8399741" cy="365125"/>
          </a:xfrm>
        </p:spPr>
        <p:txBody>
          <a:bodyPr/>
          <a:lstStyle/>
          <a:p>
            <a:r>
              <a:rPr lang="en-AU" dirty="0"/>
              <a:t>Melbourne Public School zone areas – interactive map </a:t>
            </a:r>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a:xfrm>
            <a:off x="11146971" y="6356350"/>
            <a:ext cx="740227" cy="365125"/>
          </a:xfrm>
        </p:spPr>
        <p:txBody>
          <a:bodyPr/>
          <a:lstStyle/>
          <a:p>
            <a:fld id="{8699F50C-BE38-4BD0-BA84-9B090E1F2B9B}" type="slidenum">
              <a:rPr lang="en-US" noProof="0" smtClean="0"/>
              <a:t>6</a:t>
            </a:fld>
            <a:endParaRPr lang="en-US" noProof="0" dirty="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a:xfrm>
            <a:off x="518678" y="209029"/>
            <a:ext cx="8333222" cy="737516"/>
          </a:xfrm>
        </p:spPr>
        <p:txBody>
          <a:bodyPr anchor="t"/>
          <a:lstStyle/>
          <a:p>
            <a:r>
              <a:rPr lang="en-AU" dirty="0"/>
              <a:t>School Catchment Zone and Prices</a:t>
            </a:r>
          </a:p>
        </p:txBody>
      </p:sp>
      <p:pic>
        <p:nvPicPr>
          <p:cNvPr id="7" name="Picture 6">
            <a:extLst>
              <a:ext uri="{FF2B5EF4-FFF2-40B4-BE49-F238E27FC236}">
                <a16:creationId xmlns:a16="http://schemas.microsoft.com/office/drawing/2014/main" id="{A9DD6A9C-32A0-44D6-9E36-75D7D479D2A3}"/>
              </a:ext>
            </a:extLst>
          </p:cNvPr>
          <p:cNvPicPr>
            <a:picLocks noChangeAspect="1"/>
          </p:cNvPicPr>
          <p:nvPr/>
        </p:nvPicPr>
        <p:blipFill>
          <a:blip r:embed="rId2"/>
          <a:stretch>
            <a:fillRect/>
          </a:stretch>
        </p:blipFill>
        <p:spPr>
          <a:xfrm>
            <a:off x="651727" y="1311669"/>
            <a:ext cx="8067124" cy="5428932"/>
          </a:xfrm>
          <a:prstGeom prst="rect">
            <a:avLst/>
          </a:prstGeom>
        </p:spPr>
      </p:pic>
    </p:spTree>
    <p:extLst>
      <p:ext uri="{BB962C8B-B14F-4D97-AF65-F5344CB8AC3E}">
        <p14:creationId xmlns:p14="http://schemas.microsoft.com/office/powerpoint/2010/main" val="374501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124B4-736B-4FE3-AA0B-9335C6A21014}"/>
              </a:ext>
            </a:extLst>
          </p:cNvPr>
          <p:cNvSpPr>
            <a:spLocks noGrp="1"/>
          </p:cNvSpPr>
          <p:nvPr>
            <p:ph type="body" sz="quarter" idx="16"/>
          </p:nvPr>
        </p:nvSpPr>
        <p:spPr/>
        <p:txBody>
          <a:bodyPr/>
          <a:lstStyle/>
          <a:p>
            <a:r>
              <a:rPr lang="en-AU" dirty="0"/>
              <a:t>Property Price –Predictive models</a:t>
            </a:r>
          </a:p>
        </p:txBody>
      </p:sp>
      <p:sp>
        <p:nvSpPr>
          <p:cNvPr id="3" name="Footer Placeholder 2">
            <a:extLst>
              <a:ext uri="{FF2B5EF4-FFF2-40B4-BE49-F238E27FC236}">
                <a16:creationId xmlns:a16="http://schemas.microsoft.com/office/drawing/2014/main" id="{5EE8196C-C526-47B9-AFEB-C0C906864E05}"/>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3DBCD73A-A0D5-48BF-B470-5E73FFC1D9D2}"/>
              </a:ext>
            </a:extLst>
          </p:cNvPr>
          <p:cNvSpPr>
            <a:spLocks noGrp="1"/>
          </p:cNvSpPr>
          <p:nvPr>
            <p:ph type="sldNum" sz="quarter" idx="18"/>
          </p:nvPr>
        </p:nvSpPr>
        <p:spPr/>
        <p:txBody>
          <a:bodyPr/>
          <a:lstStyle/>
          <a:p>
            <a:fld id="{8699F50C-BE38-4BD0-BA84-9B090E1F2B9B}" type="slidenum">
              <a:rPr lang="en-US" noProof="0" smtClean="0"/>
              <a:t>7</a:t>
            </a:fld>
            <a:endParaRPr lang="en-US" noProof="0" dirty="0"/>
          </a:p>
        </p:txBody>
      </p:sp>
      <p:sp>
        <p:nvSpPr>
          <p:cNvPr id="5" name="Title 4">
            <a:extLst>
              <a:ext uri="{FF2B5EF4-FFF2-40B4-BE49-F238E27FC236}">
                <a16:creationId xmlns:a16="http://schemas.microsoft.com/office/drawing/2014/main" id="{C9CA74A4-4F51-414B-A2E2-90FE4ECE5D5F}"/>
              </a:ext>
            </a:extLst>
          </p:cNvPr>
          <p:cNvSpPr>
            <a:spLocks noGrp="1"/>
          </p:cNvSpPr>
          <p:nvPr>
            <p:ph type="title"/>
          </p:nvPr>
        </p:nvSpPr>
        <p:spPr/>
        <p:txBody>
          <a:bodyPr/>
          <a:lstStyle/>
          <a:p>
            <a:r>
              <a:rPr lang="en-AU" dirty="0"/>
              <a:t>Models</a:t>
            </a:r>
          </a:p>
        </p:txBody>
      </p:sp>
      <p:sp>
        <p:nvSpPr>
          <p:cNvPr id="6" name="Text Placeholder 5">
            <a:extLst>
              <a:ext uri="{FF2B5EF4-FFF2-40B4-BE49-F238E27FC236}">
                <a16:creationId xmlns:a16="http://schemas.microsoft.com/office/drawing/2014/main" id="{15FF790D-0632-4176-86FB-147440F011E3}"/>
              </a:ext>
            </a:extLst>
          </p:cNvPr>
          <p:cNvSpPr>
            <a:spLocks noGrp="1"/>
          </p:cNvSpPr>
          <p:nvPr>
            <p:ph type="body" sz="quarter" idx="19"/>
          </p:nvPr>
        </p:nvSpPr>
        <p:spPr/>
        <p:txBody>
          <a:bodyPr/>
          <a:lstStyle/>
          <a:p>
            <a:endParaRPr lang="en-AU"/>
          </a:p>
        </p:txBody>
      </p:sp>
      <p:sp>
        <p:nvSpPr>
          <p:cNvPr id="7" name="Chart Placeholder 6">
            <a:extLst>
              <a:ext uri="{FF2B5EF4-FFF2-40B4-BE49-F238E27FC236}">
                <a16:creationId xmlns:a16="http://schemas.microsoft.com/office/drawing/2014/main" id="{4069E245-9088-41DC-AF03-2C68C42C59E5}"/>
              </a:ext>
            </a:extLst>
          </p:cNvPr>
          <p:cNvSpPr>
            <a:spLocks noGrp="1"/>
          </p:cNvSpPr>
          <p:nvPr>
            <p:ph type="chart" sz="quarter" idx="10"/>
          </p:nvPr>
        </p:nvSpPr>
        <p:spPr/>
      </p:sp>
    </p:spTree>
    <p:extLst>
      <p:ext uri="{BB962C8B-B14F-4D97-AF65-F5344CB8AC3E}">
        <p14:creationId xmlns:p14="http://schemas.microsoft.com/office/powerpoint/2010/main" val="1209057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E3371B-89C8-4F2C-B28D-69C11365356D}"/>
              </a:ext>
            </a:extLst>
          </p:cNvPr>
          <p:cNvSpPr>
            <a:spLocks noGrp="1"/>
          </p:cNvSpPr>
          <p:nvPr>
            <p:ph type="body" sz="quarter" idx="16"/>
          </p:nvPr>
        </p:nvSpPr>
        <p:spPr/>
        <p:txBody>
          <a:bodyPr/>
          <a:lstStyle/>
          <a:p>
            <a:r>
              <a:rPr lang="en-AU" dirty="0"/>
              <a:t>Median House Prices –By Council</a:t>
            </a:r>
          </a:p>
        </p:txBody>
      </p:sp>
      <p:sp>
        <p:nvSpPr>
          <p:cNvPr id="3" name="Footer Placeholder 2">
            <a:extLst>
              <a:ext uri="{FF2B5EF4-FFF2-40B4-BE49-F238E27FC236}">
                <a16:creationId xmlns:a16="http://schemas.microsoft.com/office/drawing/2014/main" id="{14C4AAA2-E227-4007-AA23-067781C87D43}"/>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p:txBody>
          <a:bodyPr/>
          <a:lstStyle/>
          <a:p>
            <a:fld id="{8699F50C-BE38-4BD0-BA84-9B090E1F2B9B}" type="slidenum">
              <a:rPr lang="en-US" noProof="0" smtClean="0"/>
              <a:t>8</a:t>
            </a:fld>
            <a:endParaRPr lang="en-US" noProof="0" dirty="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p:txBody>
          <a:bodyPr anchor="t"/>
          <a:lstStyle/>
          <a:p>
            <a:r>
              <a:rPr lang="en-AU" dirty="0"/>
              <a:t>Findings</a:t>
            </a:r>
          </a:p>
        </p:txBody>
      </p:sp>
      <p:sp>
        <p:nvSpPr>
          <p:cNvPr id="6" name="Text Placeholder 5">
            <a:extLst>
              <a:ext uri="{FF2B5EF4-FFF2-40B4-BE49-F238E27FC236}">
                <a16:creationId xmlns:a16="http://schemas.microsoft.com/office/drawing/2014/main" id="{B9B6C837-6E45-4507-BBCD-6965551852B9}"/>
              </a:ext>
            </a:extLst>
          </p:cNvPr>
          <p:cNvSpPr>
            <a:spLocks noGrp="1"/>
          </p:cNvSpPr>
          <p:nvPr>
            <p:ph type="body" sz="quarter" idx="19"/>
          </p:nvPr>
        </p:nvSpPr>
        <p:spPr/>
        <p:txBody>
          <a:bodyPr/>
          <a:lstStyle/>
          <a:p>
            <a:r>
              <a:rPr lang="en-AU" dirty="0" err="1"/>
              <a:t>sss</a:t>
            </a:r>
            <a:endParaRPr lang="en-AU" dirty="0"/>
          </a:p>
        </p:txBody>
      </p:sp>
      <p:pic>
        <p:nvPicPr>
          <p:cNvPr id="10" name="Content Placeholder 3">
            <a:extLst>
              <a:ext uri="{FF2B5EF4-FFF2-40B4-BE49-F238E27FC236}">
                <a16:creationId xmlns:a16="http://schemas.microsoft.com/office/drawing/2014/main" id="{6FB8F5E5-53B6-4293-85B1-E088E719A0B2}"/>
              </a:ext>
            </a:extLst>
          </p:cNvPr>
          <p:cNvPicPr>
            <a:picLocks noGrp="1" noChangeAspect="1"/>
          </p:cNvPicPr>
          <p:nvPr>
            <p:ph type="chart" sz="quarter" idx="10"/>
          </p:nvPr>
        </p:nvPicPr>
        <p:blipFill>
          <a:blip r:embed="rId2"/>
          <a:stretch>
            <a:fillRect/>
          </a:stretch>
        </p:blipFill>
        <p:spPr>
          <a:xfrm>
            <a:off x="5248274" y="353115"/>
            <a:ext cx="6734175" cy="6295857"/>
          </a:xfrm>
          <a:prstGeom prst="rect">
            <a:avLst/>
          </a:prstGeom>
        </p:spPr>
      </p:pic>
    </p:spTree>
    <p:extLst>
      <p:ext uri="{BB962C8B-B14F-4D97-AF65-F5344CB8AC3E}">
        <p14:creationId xmlns:p14="http://schemas.microsoft.com/office/powerpoint/2010/main" val="65792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76D7A83A-1765-429F-A1CA-13DEDAC2D0D3}"/>
              </a:ext>
            </a:extLst>
          </p:cNvPr>
          <p:cNvSpPr>
            <a:spLocks noGrp="1"/>
          </p:cNvSpPr>
          <p:nvPr>
            <p:ph type="body" sz="quarter" idx="14"/>
          </p:nvPr>
        </p:nvSpPr>
        <p:spPr>
          <a:xfrm>
            <a:off x="7744178" y="1329191"/>
            <a:ext cx="4282028" cy="781188"/>
          </a:xfrm>
          <a:prstGeom prst="rect">
            <a:avLst/>
          </a:prstGeom>
        </p:spPr>
        <p:txBody>
          <a:bodyPr anchor="b">
            <a:normAutofit fontScale="85000" lnSpcReduction="10000"/>
          </a:bodyPr>
          <a:lstStyle/>
          <a:p>
            <a:pPr>
              <a:lnSpc>
                <a:spcPct val="90000"/>
              </a:lnSpc>
            </a:pPr>
            <a:r>
              <a:rPr lang="en-AU" sz="2400" dirty="0"/>
              <a:t>School catchment zones are identified using longitude and latitude.</a:t>
            </a:r>
          </a:p>
        </p:txBody>
      </p:sp>
      <p:sp>
        <p:nvSpPr>
          <p:cNvPr id="20" name="Content Placeholder 4">
            <a:extLst>
              <a:ext uri="{FF2B5EF4-FFF2-40B4-BE49-F238E27FC236}">
                <a16:creationId xmlns:a16="http://schemas.microsoft.com/office/drawing/2014/main" id="{05D21B93-3A32-4A9D-AC2F-92DFD6E1675E}"/>
              </a:ext>
            </a:extLst>
          </p:cNvPr>
          <p:cNvSpPr>
            <a:spLocks noGrp="1"/>
          </p:cNvSpPr>
          <p:nvPr>
            <p:ph sz="quarter" idx="15"/>
          </p:nvPr>
        </p:nvSpPr>
        <p:spPr>
          <a:xfrm>
            <a:off x="7642578" y="2110379"/>
            <a:ext cx="4383628" cy="3232149"/>
          </a:xfrm>
        </p:spPr>
        <p:txBody>
          <a:bodyPr/>
          <a:lstStyle/>
          <a:p>
            <a:r>
              <a:rPr lang="en-US" dirty="0"/>
              <a:t>School ranking and median price are highly correlated. However there are some exceptions are can be identified. e.g. </a:t>
            </a:r>
            <a:r>
              <a:rPr lang="en-US" dirty="0" err="1"/>
              <a:t>Camberwell</a:t>
            </a:r>
            <a:r>
              <a:rPr lang="en-US" dirty="0"/>
              <a:t> vs </a:t>
            </a:r>
            <a:r>
              <a:rPr lang="en-US" dirty="0" err="1"/>
              <a:t>Balwyn</a:t>
            </a:r>
            <a:r>
              <a:rPr lang="en-US" dirty="0"/>
              <a:t> ( Other </a:t>
            </a:r>
            <a:r>
              <a:rPr lang="en-US" dirty="0" err="1"/>
              <a:t>factos</a:t>
            </a:r>
            <a:r>
              <a:rPr lang="en-US" dirty="0"/>
              <a:t> proximity , historical price, metro area etc.)</a:t>
            </a:r>
          </a:p>
        </p:txBody>
      </p:sp>
      <p:sp>
        <p:nvSpPr>
          <p:cNvPr id="2" name="Text Placeholder 1">
            <a:extLst>
              <a:ext uri="{FF2B5EF4-FFF2-40B4-BE49-F238E27FC236}">
                <a16:creationId xmlns:a16="http://schemas.microsoft.com/office/drawing/2014/main" id="{8FE3371B-89C8-4F2C-B28D-69C11365356D}"/>
              </a:ext>
            </a:extLst>
          </p:cNvPr>
          <p:cNvSpPr>
            <a:spLocks noGrp="1"/>
          </p:cNvSpPr>
          <p:nvPr>
            <p:ph type="body" sz="quarter" idx="16"/>
          </p:nvPr>
        </p:nvSpPr>
        <p:spPr>
          <a:xfrm>
            <a:off x="518678" y="796954"/>
            <a:ext cx="7356359" cy="285398"/>
          </a:xfrm>
          <a:prstGeom prst="rect">
            <a:avLst/>
          </a:prstGeom>
        </p:spPr>
        <p:txBody>
          <a:bodyPr>
            <a:normAutofit fontScale="85000" lnSpcReduction="20000"/>
          </a:bodyPr>
          <a:lstStyle/>
          <a:p>
            <a:r>
              <a:rPr lang="en-AU" sz="1900" dirty="0"/>
              <a:t>Melbourne Public School ranking and median prices</a:t>
            </a:r>
          </a:p>
        </p:txBody>
      </p:sp>
      <p:sp>
        <p:nvSpPr>
          <p:cNvPr id="4" name="Slide Number Placeholder 3">
            <a:extLst>
              <a:ext uri="{FF2B5EF4-FFF2-40B4-BE49-F238E27FC236}">
                <a16:creationId xmlns:a16="http://schemas.microsoft.com/office/drawing/2014/main" id="{3AA149EB-693F-4631-B1EA-A049DBEDCC03}"/>
              </a:ext>
            </a:extLst>
          </p:cNvPr>
          <p:cNvSpPr>
            <a:spLocks noGrp="1"/>
          </p:cNvSpPr>
          <p:nvPr>
            <p:ph type="sldNum" sz="quarter" idx="18"/>
          </p:nvPr>
        </p:nvSpPr>
        <p:spPr>
          <a:xfrm>
            <a:off x="11146971" y="6356350"/>
            <a:ext cx="740227" cy="365125"/>
          </a:xfrm>
          <a:prstGeom prst="rect">
            <a:avLst/>
          </a:prstGeom>
        </p:spPr>
        <p:txBody>
          <a:bodyPr anchor="ctr">
            <a:normAutofit/>
          </a:bodyPr>
          <a:lstStyle/>
          <a:p>
            <a:pPr>
              <a:spcAft>
                <a:spcPts val="600"/>
              </a:spcAft>
            </a:pPr>
            <a:fld id="{8699F50C-BE38-4BD0-BA84-9B090E1F2B9B}" type="slidenum">
              <a:rPr lang="en-US" noProof="0" smtClean="0"/>
              <a:pPr>
                <a:spcAft>
                  <a:spcPts val="600"/>
                </a:spcAft>
              </a:pPr>
              <a:t>9</a:t>
            </a:fld>
            <a:endParaRPr lang="en-US" noProof="0"/>
          </a:p>
        </p:txBody>
      </p:sp>
      <p:sp>
        <p:nvSpPr>
          <p:cNvPr id="5" name="Title 4">
            <a:extLst>
              <a:ext uri="{FF2B5EF4-FFF2-40B4-BE49-F238E27FC236}">
                <a16:creationId xmlns:a16="http://schemas.microsoft.com/office/drawing/2014/main" id="{9B6E8AA6-407B-4A85-ABD4-BF8D1B87157A}"/>
              </a:ext>
            </a:extLst>
          </p:cNvPr>
          <p:cNvSpPr>
            <a:spLocks noGrp="1"/>
          </p:cNvSpPr>
          <p:nvPr>
            <p:ph type="title"/>
          </p:nvPr>
        </p:nvSpPr>
        <p:spPr>
          <a:xfrm>
            <a:off x="518678" y="209028"/>
            <a:ext cx="8333222" cy="608895"/>
          </a:xfrm>
          <a:prstGeom prst="rect">
            <a:avLst/>
          </a:prstGeom>
        </p:spPr>
        <p:txBody>
          <a:bodyPr anchor="t">
            <a:normAutofit fontScale="90000"/>
          </a:bodyPr>
          <a:lstStyle/>
          <a:p>
            <a:r>
              <a:rPr lang="en-AU" dirty="0"/>
              <a:t>Findings</a:t>
            </a:r>
          </a:p>
        </p:txBody>
      </p:sp>
      <p:pic>
        <p:nvPicPr>
          <p:cNvPr id="12" name="Picture 11">
            <a:extLst>
              <a:ext uri="{FF2B5EF4-FFF2-40B4-BE49-F238E27FC236}">
                <a16:creationId xmlns:a16="http://schemas.microsoft.com/office/drawing/2014/main" id="{B91188FD-C5E1-4033-9377-F4301870674C}"/>
              </a:ext>
            </a:extLst>
          </p:cNvPr>
          <p:cNvPicPr>
            <a:picLocks noChangeAspect="1"/>
          </p:cNvPicPr>
          <p:nvPr/>
        </p:nvPicPr>
        <p:blipFill>
          <a:blip r:embed="rId2"/>
          <a:stretch>
            <a:fillRect/>
          </a:stretch>
        </p:blipFill>
        <p:spPr>
          <a:xfrm>
            <a:off x="489948" y="1077906"/>
            <a:ext cx="7033993" cy="5571066"/>
          </a:xfrm>
          <a:prstGeom prst="rect">
            <a:avLst/>
          </a:prstGeom>
        </p:spPr>
      </p:pic>
    </p:spTree>
    <p:extLst>
      <p:ext uri="{BB962C8B-B14F-4D97-AF65-F5344CB8AC3E}">
        <p14:creationId xmlns:p14="http://schemas.microsoft.com/office/powerpoint/2010/main" val="3530471640"/>
      </p:ext>
    </p:extLst>
  </p:cSld>
  <p:clrMapOvr>
    <a:masterClrMapping/>
  </p:clrMapOvr>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40343A-75DB-4E03-95EA-4A75BA0D7FF2}">
  <ds:schemaRefs>
    <ds:schemaRef ds:uri="http://schemas.microsoft.com/office/2006/metadata/properties"/>
    <ds:schemaRef ds:uri="http://purl.org/dc/elements/1.1/"/>
    <ds:schemaRef ds:uri="http://purl.org/dc/dcmitype/"/>
    <ds:schemaRef ds:uri="http://schemas.microsoft.com/office/infopath/2007/PartnerControls"/>
    <ds:schemaRef ds:uri="http://schemas.microsoft.com/office/2006/documentManagement/types"/>
    <ds:schemaRef ds:uri="71af3243-3dd4-4a8d-8c0d-dd76da1f02a5"/>
    <ds:schemaRef ds:uri="http://schemas.openxmlformats.org/package/2006/metadata/core-properties"/>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759597-1FA4-4F46-9BA8-01240C5602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408</Words>
  <Application>Microsoft Macintosh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Calibri</vt:lpstr>
      <vt:lpstr>Gill Sans SemiBold</vt:lpstr>
      <vt:lpstr>Times New Roman</vt:lpstr>
      <vt:lpstr>Office Theme</vt:lpstr>
      <vt:lpstr>Property Price &amp; School catchment zone</vt:lpstr>
      <vt:lpstr>Agenda</vt:lpstr>
      <vt:lpstr>Project Overview</vt:lpstr>
      <vt:lpstr>Data</vt:lpstr>
      <vt:lpstr>School Catchment Zone and Prices</vt:lpstr>
      <vt:lpstr>School Catchment Zone and Prices</vt:lpstr>
      <vt:lpstr>Models</vt:lpstr>
      <vt:lpstr>Findings</vt:lpstr>
      <vt:lpstr>Findings</vt:lpstr>
      <vt:lpstr>Risks and Limitations</vt:lpstr>
      <vt:lpstr>Next Steps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2019-09-04T12:04:01Z</dcterms:created>
  <dcterms:modified xsi:type="dcterms:W3CDTF">2019-09-05T12:46:16Z</dcterms:modified>
</cp:coreProperties>
</file>